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8" r:id="rId4"/>
    <p:sldId id="265" r:id="rId5"/>
    <p:sldId id="266" r:id="rId6"/>
    <p:sldId id="267" r:id="rId7"/>
    <p:sldId id="274" r:id="rId8"/>
    <p:sldId id="283" r:id="rId9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8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/>
          <p:cNvSpPr/>
          <p:nvPr/>
        </p:nvSpPr>
        <p:spPr>
          <a:xfrm>
            <a:off x="0" y="0"/>
            <a:ext cx="9139320" cy="537480"/>
          </a:xfrm>
          <a:custGeom>
            <a:avLst/>
            <a:gdLst/>
            <a:ahLst/>
            <a:cxnLst/>
            <a:rect l="l" t="t" r="r" b="b"/>
            <a:pathLst>
              <a:path w="9141460" h="539750">
                <a:moveTo>
                  <a:pt x="9140952" y="0"/>
                </a:moveTo>
                <a:lnTo>
                  <a:pt x="0" y="0"/>
                </a:lnTo>
                <a:lnTo>
                  <a:pt x="0" y="539496"/>
                </a:lnTo>
                <a:lnTo>
                  <a:pt x="9140952" y="539496"/>
                </a:lnTo>
                <a:lnTo>
                  <a:pt x="9140952" y="0"/>
                </a:lnTo>
                <a:close/>
              </a:path>
            </a:pathLst>
          </a:custGeom>
          <a:solidFill>
            <a:srgbClr val="0071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g object 16"/>
          <p:cNvSpPr/>
          <p:nvPr/>
        </p:nvSpPr>
        <p:spPr>
          <a:xfrm>
            <a:off x="0" y="0"/>
            <a:ext cx="9139320" cy="537480"/>
          </a:xfrm>
          <a:custGeom>
            <a:avLst/>
            <a:gdLst/>
            <a:ahLst/>
            <a:cxnLst/>
            <a:rect l="l" t="t" r="r" b="b"/>
            <a:pathLst>
              <a:path w="9141460" h="539750">
                <a:moveTo>
                  <a:pt x="9140952" y="0"/>
                </a:moveTo>
                <a:lnTo>
                  <a:pt x="0" y="0"/>
                </a:lnTo>
                <a:lnTo>
                  <a:pt x="0" y="539496"/>
                </a:lnTo>
                <a:lnTo>
                  <a:pt x="9140952" y="539496"/>
                </a:lnTo>
                <a:lnTo>
                  <a:pt x="9140952" y="0"/>
                </a:lnTo>
                <a:close/>
              </a:path>
            </a:pathLst>
          </a:custGeom>
          <a:solidFill>
            <a:srgbClr val="0071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object 40"/>
          <p:cNvPicPr/>
          <p:nvPr/>
        </p:nvPicPr>
        <p:blipFill>
          <a:blip r:embed="rId2"/>
          <a:stretch/>
        </p:blipFill>
        <p:spPr>
          <a:xfrm>
            <a:off x="2553480" y="4824360"/>
            <a:ext cx="3998160" cy="1759320"/>
          </a:xfrm>
          <a:prstGeom prst="rect">
            <a:avLst/>
          </a:prstGeom>
          <a:ln w="0">
            <a:noFill/>
          </a:ln>
        </p:spPr>
      </p:pic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2560" cy="115596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230400" algn="ctr">
              <a:lnSpc>
                <a:spcPct val="100000"/>
              </a:lnSpc>
              <a:spcBef>
                <a:spcPts val="99"/>
              </a:spcBef>
            </a:pPr>
            <a:r>
              <a:rPr lang="fr-FR" sz="3200" b="0" strike="noStrike" spc="-1" dirty="0">
                <a:solidFill>
                  <a:schemeClr val="bg1"/>
                </a:solidFill>
                <a:latin typeface="Impact"/>
                <a:ea typeface="DejaVu Sans"/>
              </a:rPr>
              <a:t>Assemblée Générale du </a:t>
            </a:r>
            <a:r>
              <a:rPr lang="fr-FR" sz="3200" b="0" strike="noStrike" spc="-1" dirty="0" err="1">
                <a:solidFill>
                  <a:schemeClr val="bg1"/>
                </a:solidFill>
                <a:latin typeface="Impact"/>
                <a:ea typeface="DejaVu Sans"/>
              </a:rPr>
              <a:t>RéHPsy</a:t>
            </a:r>
            <a:br>
              <a:rPr lang="fr-FR" sz="3200" b="0" strike="noStrike" spc="-1" dirty="0">
                <a:solidFill>
                  <a:schemeClr val="bg1"/>
                </a:solidFill>
                <a:latin typeface="Arial"/>
              </a:rPr>
            </a:br>
            <a:endParaRPr lang="fr-FR" sz="32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645355" y="1818852"/>
            <a:ext cx="7558920" cy="99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b="1" strike="noStrike" spc="-1" dirty="0">
                <a:solidFill>
                  <a:srgbClr val="006FC5"/>
                </a:solidFill>
                <a:latin typeface="Arial Narrow" panose="020B0606020202030204" pitchFamily="34" charset="0"/>
                <a:ea typeface="DejaVu Sans"/>
              </a:rPr>
              <a:t>- Déstigmatisation: Actions de l’Unafam</a:t>
            </a:r>
          </a:p>
          <a:p>
            <a:pPr marL="457200" indent="-457200" algn="ctr">
              <a:lnSpc>
                <a:spcPct val="100000"/>
              </a:lnSpc>
              <a:buFontTx/>
              <a:buChar char="-"/>
            </a:pPr>
            <a:endParaRPr lang="fr-FR" sz="3200" b="0" strike="noStrike" spc="-1" dirty="0">
              <a:latin typeface="Arial Narrow" panose="020B0606020202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fr-FR" sz="3200" b="1" strike="noStrike" spc="-1" dirty="0">
                <a:solidFill>
                  <a:srgbClr val="006FC5"/>
                </a:solidFill>
                <a:latin typeface="Arial Narrow" panose="020B0606020202030204" pitchFamily="34" charset="0"/>
                <a:ea typeface="DejaVu Sans"/>
              </a:rPr>
              <a:t>- PTSM Isère: Clubhouse de Grenoble</a:t>
            </a:r>
            <a:endParaRPr lang="fr-FR" sz="3200" b="0" strike="noStrike" spc="-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object 70"/>
          <p:cNvSpPr/>
          <p:nvPr/>
        </p:nvSpPr>
        <p:spPr>
          <a:xfrm>
            <a:off x="0" y="0"/>
            <a:ext cx="9137520" cy="537480"/>
          </a:xfrm>
          <a:custGeom>
            <a:avLst/>
            <a:gdLst/>
            <a:ahLst/>
            <a:cxnLst/>
            <a:rect l="l" t="t" r="r" b="b"/>
            <a:pathLst>
              <a:path w="9139555" h="539750">
                <a:moveTo>
                  <a:pt x="9139428" y="0"/>
                </a:moveTo>
                <a:lnTo>
                  <a:pt x="0" y="0"/>
                </a:lnTo>
                <a:lnTo>
                  <a:pt x="0" y="539496"/>
                </a:lnTo>
                <a:lnTo>
                  <a:pt x="9139428" y="539496"/>
                </a:lnTo>
                <a:lnTo>
                  <a:pt x="9139428" y="0"/>
                </a:lnTo>
                <a:close/>
              </a:path>
            </a:pathLst>
          </a:custGeom>
          <a:solidFill>
            <a:srgbClr val="006F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r>
              <a:rPr lang="fr-FR" sz="2800" b="0" strike="noStrike" spc="-32" dirty="0">
                <a:solidFill>
                  <a:schemeClr val="bg1"/>
                </a:solidFill>
                <a:latin typeface="Impact"/>
              </a:rPr>
              <a:t>P</a:t>
            </a:r>
            <a:r>
              <a:rPr lang="fr-FR" sz="2800" b="0" strike="noStrike" spc="-35" dirty="0">
                <a:solidFill>
                  <a:schemeClr val="bg1"/>
                </a:solidFill>
                <a:latin typeface="Impact"/>
              </a:rPr>
              <a:t>R</a:t>
            </a:r>
            <a:r>
              <a:rPr lang="fr-FR" sz="2800" b="0" strike="noStrike" spc="-32" dirty="0">
                <a:solidFill>
                  <a:schemeClr val="bg1"/>
                </a:solidFill>
                <a:latin typeface="Impact"/>
              </a:rPr>
              <a:t>É</a:t>
            </a:r>
            <a:r>
              <a:rPr lang="fr-FR" sz="2800" b="0" strike="noStrike" spc="-41" dirty="0">
                <a:solidFill>
                  <a:schemeClr val="bg1"/>
                </a:solidFill>
                <a:latin typeface="Impact"/>
              </a:rPr>
              <a:t>S</a:t>
            </a:r>
            <a:r>
              <a:rPr lang="fr-FR" sz="2800" b="0" strike="noStrike" spc="-32" dirty="0">
                <a:solidFill>
                  <a:schemeClr val="bg1"/>
                </a:solidFill>
                <a:latin typeface="Impact"/>
              </a:rPr>
              <a:t>E</a:t>
            </a:r>
            <a:r>
              <a:rPr lang="fr-FR" sz="2800" b="0" strike="noStrike" spc="-35" dirty="0">
                <a:solidFill>
                  <a:schemeClr val="bg1"/>
                </a:solidFill>
                <a:latin typeface="Impact"/>
              </a:rPr>
              <a:t>NTATIO</a:t>
            </a:r>
            <a:r>
              <a:rPr lang="fr-FR" sz="2800" b="0" strike="noStrike" spc="-7" dirty="0">
                <a:solidFill>
                  <a:schemeClr val="bg1"/>
                </a:solidFill>
                <a:latin typeface="Impact"/>
              </a:rPr>
              <a:t>N</a:t>
            </a:r>
            <a:r>
              <a:rPr lang="fr-FR" sz="2800" b="0" strike="noStrike" spc="-92" dirty="0">
                <a:solidFill>
                  <a:schemeClr val="bg1"/>
                </a:solidFill>
                <a:latin typeface="Impact"/>
              </a:rPr>
              <a:t> </a:t>
            </a:r>
            <a:r>
              <a:rPr lang="fr-FR" sz="2800" b="0" strike="noStrike" spc="-7" dirty="0">
                <a:solidFill>
                  <a:schemeClr val="bg1"/>
                </a:solidFill>
                <a:latin typeface="Impact"/>
              </a:rPr>
              <a:t>DE</a:t>
            </a:r>
            <a:r>
              <a:rPr lang="fr-FR" sz="2800" b="0" strike="noStrike" spc="-86" dirty="0">
                <a:solidFill>
                  <a:schemeClr val="bg1"/>
                </a:solidFill>
                <a:latin typeface="Impact"/>
              </a:rPr>
              <a:t> </a:t>
            </a:r>
            <a:r>
              <a:rPr lang="fr-FR" sz="2800" b="0" strike="noStrike" spc="-12" dirty="0">
                <a:solidFill>
                  <a:schemeClr val="bg1"/>
                </a:solidFill>
                <a:latin typeface="Impact"/>
              </a:rPr>
              <a:t>L</a:t>
            </a:r>
            <a:r>
              <a:rPr lang="fr-FR" sz="2800" b="0" strike="noStrike" spc="-32" dirty="0">
                <a:solidFill>
                  <a:schemeClr val="bg1"/>
                </a:solidFill>
                <a:latin typeface="Impact"/>
              </a:rPr>
              <a:t>’</a:t>
            </a:r>
            <a:r>
              <a:rPr lang="fr-FR" sz="2800" b="0" strike="noStrike" spc="-26" dirty="0">
                <a:solidFill>
                  <a:schemeClr val="bg1"/>
                </a:solidFill>
                <a:latin typeface="Impact"/>
              </a:rPr>
              <a:t>UNA</a:t>
            </a:r>
            <a:r>
              <a:rPr lang="fr-FR" sz="2800" b="0" strike="noStrike" spc="-15" dirty="0">
                <a:solidFill>
                  <a:schemeClr val="bg1"/>
                </a:solidFill>
                <a:latin typeface="Impact"/>
              </a:rPr>
              <a:t>F</a:t>
            </a:r>
            <a:r>
              <a:rPr lang="fr-FR" sz="2800" b="0" strike="noStrike" spc="-26" dirty="0">
                <a:solidFill>
                  <a:schemeClr val="bg1"/>
                </a:solidFill>
                <a:latin typeface="Impact"/>
              </a:rPr>
              <a:t>A</a:t>
            </a:r>
            <a:r>
              <a:rPr lang="fr-FR" sz="2800" b="0" strike="noStrike" spc="-7" dirty="0">
                <a:solidFill>
                  <a:schemeClr val="bg1"/>
                </a:solidFill>
                <a:latin typeface="Impact"/>
              </a:rPr>
              <a:t>M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67" name="object 71"/>
          <p:cNvSpPr/>
          <p:nvPr/>
        </p:nvSpPr>
        <p:spPr>
          <a:xfrm>
            <a:off x="117360" y="658440"/>
            <a:ext cx="351360" cy="357840"/>
          </a:xfrm>
          <a:custGeom>
            <a:avLst/>
            <a:gdLst/>
            <a:ahLst/>
            <a:cxnLst/>
            <a:rect l="l" t="t" r="r" b="b"/>
            <a:pathLst>
              <a:path w="353695" h="360044">
                <a:moveTo>
                  <a:pt x="353568" y="0"/>
                </a:moveTo>
                <a:lnTo>
                  <a:pt x="180911" y="121539"/>
                </a:lnTo>
                <a:lnTo>
                  <a:pt x="22847" y="29718"/>
                </a:lnTo>
                <a:lnTo>
                  <a:pt x="118071" y="185547"/>
                </a:lnTo>
                <a:lnTo>
                  <a:pt x="0" y="359664"/>
                </a:lnTo>
                <a:lnTo>
                  <a:pt x="172656" y="238760"/>
                </a:lnTo>
                <a:lnTo>
                  <a:pt x="331355" y="330581"/>
                </a:lnTo>
                <a:lnTo>
                  <a:pt x="274218" y="238760"/>
                </a:lnTo>
                <a:lnTo>
                  <a:pt x="235496" y="174752"/>
                </a:lnTo>
                <a:lnTo>
                  <a:pt x="271043" y="121539"/>
                </a:lnTo>
                <a:lnTo>
                  <a:pt x="353568" y="0"/>
                </a:lnTo>
                <a:close/>
              </a:path>
            </a:pathLst>
          </a:custGeom>
          <a:solidFill>
            <a:srgbClr val="006FC5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9" name="object 72"/>
          <p:cNvPicPr/>
          <p:nvPr/>
        </p:nvPicPr>
        <p:blipFill>
          <a:blip r:embed="rId2"/>
          <a:stretch/>
        </p:blipFill>
        <p:spPr>
          <a:xfrm>
            <a:off x="48600" y="6553080"/>
            <a:ext cx="407880" cy="247680"/>
          </a:xfrm>
          <a:prstGeom prst="rect">
            <a:avLst/>
          </a:prstGeom>
          <a:ln w="0">
            <a:noFill/>
          </a:ln>
        </p:spPr>
      </p:pic>
      <p:sp>
        <p:nvSpPr>
          <p:cNvPr id="170" name="object 73"/>
          <p:cNvSpPr/>
          <p:nvPr/>
        </p:nvSpPr>
        <p:spPr>
          <a:xfrm>
            <a:off x="0" y="6452640"/>
            <a:ext cx="9141840" cy="36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noFill/>
          <a:ln w="9144">
            <a:solidFill>
              <a:srgbClr val="477BB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" name="object 74"/>
          <p:cNvSpPr/>
          <p:nvPr/>
        </p:nvSpPr>
        <p:spPr>
          <a:xfrm>
            <a:off x="525780" y="537480"/>
            <a:ext cx="8085960" cy="74609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"/>
              </a:spcBef>
              <a:buClr>
                <a:srgbClr val="006DC0"/>
              </a:buClr>
              <a:buFont typeface="Wingdings" charset="2"/>
              <a:buChar char=""/>
            </a:pPr>
            <a:r>
              <a:rPr lang="fr-FR" sz="2600" b="0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 </a:t>
            </a:r>
            <a:r>
              <a:rPr lang="fr-FR" sz="2600" spc="-1" dirty="0">
                <a:solidFill>
                  <a:srgbClr val="000000"/>
                </a:solidFill>
                <a:latin typeface="Arial Narrow"/>
                <a:ea typeface="DejaVu Sans"/>
              </a:rPr>
              <a:t>A</a:t>
            </a:r>
            <a:r>
              <a:rPr lang="fr-FR" sz="2400" b="0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ssociation nationale avec une délégation par département. L’Unafam est une association reconnue d’utilité publique qui </a:t>
            </a:r>
            <a:r>
              <a:rPr lang="fr-FR" sz="2400" b="1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accueille, écoute, soutient, forme, informe et accompagne les familles</a:t>
            </a:r>
            <a:r>
              <a:rPr lang="fr-FR" sz="2400" b="0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 et l’entourage de personnes vivant avec des troubles psychiques depuis 1963. Elle compte plus de 15 000 adhérents.</a:t>
            </a:r>
          </a:p>
          <a:p>
            <a:pPr algn="just">
              <a:lnSpc>
                <a:spcPct val="100000"/>
              </a:lnSpc>
              <a:spcBef>
                <a:spcPts val="6"/>
              </a:spcBef>
              <a:buClr>
                <a:srgbClr val="006DC0"/>
              </a:buClr>
            </a:pPr>
            <a:endParaRPr lang="fr-FR" sz="24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"/>
              </a:spcBef>
              <a:buClr>
                <a:srgbClr val="006DC0"/>
              </a:buClr>
              <a:buFont typeface="Wingdings" charset="2"/>
              <a:buChar char=""/>
            </a:pPr>
            <a:r>
              <a:rPr lang="fr-FR" sz="2400" b="0" u="sng" strike="noStrike" spc="-1" dirty="0">
                <a:solidFill>
                  <a:srgbClr val="000000"/>
                </a:solidFill>
                <a:uFillTx/>
                <a:latin typeface="Arial Narrow" panose="020B0606020202030204" pitchFamily="34" charset="0"/>
                <a:ea typeface="DejaVu Sans"/>
              </a:rPr>
              <a:t>La délégation de l’Isère</a:t>
            </a:r>
            <a:r>
              <a:rPr lang="fr-FR" sz="24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, basée à Grenoble, compte 350 adhérents et organise des accueils, des conférences, des groupes de paroles et des formations pour les familles, des représentations des usagers... </a:t>
            </a:r>
          </a:p>
          <a:p>
            <a:pPr algn="just">
              <a:lnSpc>
                <a:spcPct val="100000"/>
              </a:lnSpc>
              <a:spcBef>
                <a:spcPts val="6"/>
              </a:spcBef>
              <a:buClr>
                <a:srgbClr val="006DC0"/>
              </a:buClr>
            </a:pPr>
            <a:endParaRPr lang="fr-FR" sz="2400" b="0" strike="noStrike" spc="-1" dirty="0"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  <a:spcBef>
                <a:spcPts val="6"/>
              </a:spcBef>
            </a:pPr>
            <a:r>
              <a:rPr lang="fr-FR" sz="24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 Pour les secteurs éloignés, elle a créé 3 antennes qui assurent elles même des accueils et des groupes de parole:</a:t>
            </a:r>
            <a:endParaRPr lang="fr-FR" sz="2400" b="0" strike="noStrike" spc="-1" dirty="0">
              <a:latin typeface="Arial Narrow" panose="020B0606020202030204" pitchFamily="34" charset="0"/>
            </a:endParaRPr>
          </a:p>
          <a:p>
            <a:pPr marL="720000" indent="-216000" algn="just">
              <a:lnSpc>
                <a:spcPct val="100000"/>
              </a:lnSpc>
              <a:spcBef>
                <a:spcPts val="6"/>
              </a:spcBef>
              <a:buClr>
                <a:srgbClr val="006DC0"/>
              </a:buClr>
              <a:buFont typeface="Wingdings" charset="2"/>
              <a:buChar char=""/>
            </a:pPr>
            <a:r>
              <a:rPr lang="fr-FR" sz="24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L’antenne du Nord Isère basée sur Bourgoin Jallieu</a:t>
            </a:r>
            <a:endParaRPr lang="fr-FR" sz="2400" b="0" strike="noStrike" spc="-1" dirty="0">
              <a:latin typeface="Arial Narrow" panose="020B0606020202030204" pitchFamily="34" charset="0"/>
            </a:endParaRPr>
          </a:p>
          <a:p>
            <a:pPr marL="720000" indent="-216000" algn="just">
              <a:lnSpc>
                <a:spcPct val="100000"/>
              </a:lnSpc>
              <a:spcBef>
                <a:spcPts val="6"/>
              </a:spcBef>
              <a:buClr>
                <a:srgbClr val="006DC0"/>
              </a:buClr>
              <a:buFont typeface="Wingdings" charset="2"/>
              <a:buChar char=""/>
            </a:pPr>
            <a:r>
              <a:rPr lang="fr-FR" sz="24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L’antenne de l’Isère Rhodanienne basée sur Vienne</a:t>
            </a:r>
            <a:endParaRPr lang="fr-FR" sz="2400" b="0" strike="noStrike" spc="-1" dirty="0">
              <a:latin typeface="Arial Narrow" panose="020B0606020202030204" pitchFamily="34" charset="0"/>
            </a:endParaRPr>
          </a:p>
          <a:p>
            <a:pPr marL="720000" indent="-216000" algn="just">
              <a:lnSpc>
                <a:spcPct val="100000"/>
              </a:lnSpc>
              <a:spcBef>
                <a:spcPts val="6"/>
              </a:spcBef>
              <a:buClr>
                <a:srgbClr val="006DC0"/>
              </a:buClr>
              <a:buFont typeface="Wingdings" charset="2"/>
              <a:buChar char=""/>
            </a:pPr>
            <a:r>
              <a:rPr lang="fr-FR" sz="24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L’antenne du Pays Voironnais basée sur Voiron</a:t>
            </a:r>
            <a:endParaRPr lang="fr-FR" sz="2400" b="0" strike="noStrike" spc="-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2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object 88"/>
          <p:cNvSpPr/>
          <p:nvPr/>
        </p:nvSpPr>
        <p:spPr>
          <a:xfrm>
            <a:off x="0" y="0"/>
            <a:ext cx="9137520" cy="537480"/>
          </a:xfrm>
          <a:custGeom>
            <a:avLst/>
            <a:gdLst/>
            <a:ahLst/>
            <a:cxnLst/>
            <a:rect l="l" t="t" r="r" b="b"/>
            <a:pathLst>
              <a:path w="9139555" h="539750">
                <a:moveTo>
                  <a:pt x="9139428" y="0"/>
                </a:moveTo>
                <a:lnTo>
                  <a:pt x="0" y="0"/>
                </a:lnTo>
                <a:lnTo>
                  <a:pt x="0" y="539496"/>
                </a:lnTo>
                <a:lnTo>
                  <a:pt x="9139428" y="539496"/>
                </a:lnTo>
                <a:lnTo>
                  <a:pt x="9139428" y="0"/>
                </a:lnTo>
                <a:close/>
              </a:path>
            </a:pathLst>
          </a:custGeom>
          <a:solidFill>
            <a:srgbClr val="006F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object 97"/>
          <p:cNvSpPr/>
          <p:nvPr/>
        </p:nvSpPr>
        <p:spPr>
          <a:xfrm>
            <a:off x="117360" y="658440"/>
            <a:ext cx="351360" cy="357840"/>
          </a:xfrm>
          <a:custGeom>
            <a:avLst/>
            <a:gdLst/>
            <a:ahLst/>
            <a:cxnLst/>
            <a:rect l="l" t="t" r="r" b="b"/>
            <a:pathLst>
              <a:path w="353695" h="360044">
                <a:moveTo>
                  <a:pt x="353568" y="0"/>
                </a:moveTo>
                <a:lnTo>
                  <a:pt x="180911" y="121539"/>
                </a:lnTo>
                <a:lnTo>
                  <a:pt x="22847" y="29718"/>
                </a:lnTo>
                <a:lnTo>
                  <a:pt x="118071" y="185547"/>
                </a:lnTo>
                <a:lnTo>
                  <a:pt x="0" y="359664"/>
                </a:lnTo>
                <a:lnTo>
                  <a:pt x="172656" y="238760"/>
                </a:lnTo>
                <a:lnTo>
                  <a:pt x="331355" y="330581"/>
                </a:lnTo>
                <a:lnTo>
                  <a:pt x="274218" y="238760"/>
                </a:lnTo>
                <a:lnTo>
                  <a:pt x="235496" y="174752"/>
                </a:lnTo>
                <a:lnTo>
                  <a:pt x="271043" y="121539"/>
                </a:lnTo>
                <a:lnTo>
                  <a:pt x="353568" y="0"/>
                </a:lnTo>
                <a:close/>
              </a:path>
            </a:pathLst>
          </a:custGeom>
          <a:solidFill>
            <a:srgbClr val="006FC5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35680" y="678600"/>
            <a:ext cx="8225280" cy="115560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400" b="0" strike="noStrike" spc="-1" dirty="0">
                <a:solidFill>
                  <a:srgbClr val="0071C5"/>
                </a:solidFill>
                <a:latin typeface="Impact"/>
                <a:ea typeface="NSimSun"/>
              </a:rPr>
              <a:t>LUTTER CONTRE LA STIGMATISATION</a:t>
            </a:r>
            <a:endParaRPr lang="fr-FR" sz="2400" b="0" strike="noStrike" spc="-1" dirty="0">
              <a:latin typeface="Arial"/>
            </a:endParaRPr>
          </a:p>
        </p:txBody>
      </p:sp>
      <p:pic>
        <p:nvPicPr>
          <p:cNvPr id="233" name="object 98"/>
          <p:cNvPicPr/>
          <p:nvPr/>
        </p:nvPicPr>
        <p:blipFill>
          <a:blip r:embed="rId2"/>
          <a:stretch/>
        </p:blipFill>
        <p:spPr>
          <a:xfrm>
            <a:off x="48600" y="6553080"/>
            <a:ext cx="407880" cy="247680"/>
          </a:xfrm>
          <a:prstGeom prst="rect">
            <a:avLst/>
          </a:prstGeom>
          <a:ln w="0">
            <a:noFill/>
          </a:ln>
        </p:spPr>
      </p:pic>
      <p:sp>
        <p:nvSpPr>
          <p:cNvPr id="234" name="object 99"/>
          <p:cNvSpPr/>
          <p:nvPr/>
        </p:nvSpPr>
        <p:spPr>
          <a:xfrm>
            <a:off x="0" y="6452640"/>
            <a:ext cx="9141840" cy="36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noFill/>
          <a:ln w="9144">
            <a:solidFill>
              <a:srgbClr val="477BB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object 100"/>
          <p:cNvSpPr/>
          <p:nvPr/>
        </p:nvSpPr>
        <p:spPr>
          <a:xfrm>
            <a:off x="535680" y="1141920"/>
            <a:ext cx="8085960" cy="836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</p:txBody>
      </p:sp>
      <p:sp>
        <p:nvSpPr>
          <p:cNvPr id="236" name="ZoneTexte 24"/>
          <p:cNvSpPr/>
          <p:nvPr/>
        </p:nvSpPr>
        <p:spPr>
          <a:xfrm>
            <a:off x="838080" y="2133720"/>
            <a:ext cx="7541640" cy="255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Rectangle 236"/>
          <p:cNvSpPr/>
          <p:nvPr/>
        </p:nvSpPr>
        <p:spPr>
          <a:xfrm>
            <a:off x="540000" y="1606680"/>
            <a:ext cx="8099640" cy="4539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fr-FR" sz="2000" b="0" strike="noStrike" spc="-1" dirty="0">
                <a:latin typeface="Arial Narrow" panose="020B0606020202030204" pitchFamily="34" charset="0"/>
              </a:rPr>
              <a:t>La stigmatisation est définie par </a:t>
            </a:r>
            <a:r>
              <a:rPr lang="fr-FR" sz="2000" b="0" strike="noStrike" spc="-1" dirty="0" err="1">
                <a:latin typeface="Arial Narrow" panose="020B0606020202030204" pitchFamily="34" charset="0"/>
              </a:rPr>
              <a:t>Erving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 Goffman comme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« un processus dynamique de dévalorisation qui discrédite significativement un individu aux yeux des autres »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fr-FR" sz="2000" b="0" strike="noStrike" spc="-1" dirty="0"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b="0" strike="noStrike" spc="-1" dirty="0">
                <a:latin typeface="Arial Narrow" panose="020B0606020202030204" pitchFamily="34" charset="0"/>
              </a:rPr>
              <a:t> Ce phénomène concerne des publics variés et perçus comme porteurs de différences physiques, psychiques ou sociales: personnes en situation de handicap ou présentant un problème de santé mentale, ou en situation de forte précarité... Ces publics peuvent particulièrement être touchés par la stigmatisation.</a:t>
            </a:r>
          </a:p>
          <a:p>
            <a:pPr algn="just">
              <a:lnSpc>
                <a:spcPct val="100000"/>
              </a:lnSpc>
            </a:pPr>
            <a:r>
              <a:rPr lang="fr-FR" sz="2000" b="0" strike="noStrike" spc="-1" dirty="0">
                <a:latin typeface="Arial Narrow" panose="020B060602020203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fr-FR" sz="2000" b="1" strike="noStrike" spc="-1" dirty="0">
                <a:latin typeface="Arial Narrow" panose="020B0606020202030204" pitchFamily="34" charset="0"/>
              </a:rPr>
              <a:t>Il s’agit d’un enjeu de santé publique car la stigmatisation peut en effet détériorer la santé mentale des personnes concernées. 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Par conséquent, cela affecte leur capacité à faire des choix pour leur santé, entraînant notamment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du non-recours aux soins et aux services sociaux 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auxquels elles ont droit. </a:t>
            </a:r>
          </a:p>
          <a:p>
            <a:pPr algn="just">
              <a:lnSpc>
                <a:spcPct val="100000"/>
              </a:lnSpc>
            </a:pPr>
            <a:endParaRPr lang="fr-FR" sz="2000" b="0" strike="noStrike" spc="-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object 89"/>
          <p:cNvSpPr/>
          <p:nvPr/>
        </p:nvSpPr>
        <p:spPr>
          <a:xfrm>
            <a:off x="0" y="0"/>
            <a:ext cx="9137520" cy="537480"/>
          </a:xfrm>
          <a:custGeom>
            <a:avLst/>
            <a:gdLst/>
            <a:ahLst/>
            <a:cxnLst/>
            <a:rect l="l" t="t" r="r" b="b"/>
            <a:pathLst>
              <a:path w="9139555" h="539750">
                <a:moveTo>
                  <a:pt x="9139428" y="0"/>
                </a:moveTo>
                <a:lnTo>
                  <a:pt x="0" y="0"/>
                </a:lnTo>
                <a:lnTo>
                  <a:pt x="0" y="539496"/>
                </a:lnTo>
                <a:lnTo>
                  <a:pt x="9139428" y="539496"/>
                </a:lnTo>
                <a:lnTo>
                  <a:pt x="9139428" y="0"/>
                </a:lnTo>
                <a:close/>
              </a:path>
            </a:pathLst>
          </a:custGeom>
          <a:solidFill>
            <a:srgbClr val="006F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object 90"/>
          <p:cNvSpPr/>
          <p:nvPr/>
        </p:nvSpPr>
        <p:spPr>
          <a:xfrm>
            <a:off x="117360" y="658440"/>
            <a:ext cx="351360" cy="357840"/>
          </a:xfrm>
          <a:custGeom>
            <a:avLst/>
            <a:gdLst/>
            <a:ahLst/>
            <a:cxnLst/>
            <a:rect l="l" t="t" r="r" b="b"/>
            <a:pathLst>
              <a:path w="353695" h="360044">
                <a:moveTo>
                  <a:pt x="353568" y="0"/>
                </a:moveTo>
                <a:lnTo>
                  <a:pt x="180911" y="121539"/>
                </a:lnTo>
                <a:lnTo>
                  <a:pt x="22847" y="29718"/>
                </a:lnTo>
                <a:lnTo>
                  <a:pt x="118071" y="185547"/>
                </a:lnTo>
                <a:lnTo>
                  <a:pt x="0" y="359664"/>
                </a:lnTo>
                <a:lnTo>
                  <a:pt x="172656" y="238760"/>
                </a:lnTo>
                <a:lnTo>
                  <a:pt x="331355" y="330581"/>
                </a:lnTo>
                <a:lnTo>
                  <a:pt x="274218" y="238760"/>
                </a:lnTo>
                <a:lnTo>
                  <a:pt x="235496" y="174752"/>
                </a:lnTo>
                <a:lnTo>
                  <a:pt x="271043" y="121539"/>
                </a:lnTo>
                <a:lnTo>
                  <a:pt x="353568" y="0"/>
                </a:lnTo>
                <a:close/>
              </a:path>
            </a:pathLst>
          </a:custGeom>
          <a:solidFill>
            <a:srgbClr val="006FC5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535680" y="572400"/>
            <a:ext cx="8225280" cy="115560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400" b="0" strike="noStrike" spc="-1">
                <a:solidFill>
                  <a:srgbClr val="0071C5"/>
                </a:solidFill>
                <a:latin typeface="Impact"/>
                <a:ea typeface="NSimSun"/>
              </a:rPr>
              <a:t>LUTTER CONTRE LA STIGMATISATION</a:t>
            </a:r>
            <a:endParaRPr lang="fr-FR" sz="2400" b="0" strike="noStrike" spc="-1">
              <a:latin typeface="Arial"/>
            </a:endParaRPr>
          </a:p>
        </p:txBody>
      </p:sp>
      <p:pic>
        <p:nvPicPr>
          <p:cNvPr id="241" name="object 95"/>
          <p:cNvPicPr/>
          <p:nvPr/>
        </p:nvPicPr>
        <p:blipFill>
          <a:blip r:embed="rId2"/>
          <a:stretch/>
        </p:blipFill>
        <p:spPr>
          <a:xfrm>
            <a:off x="48600" y="6553080"/>
            <a:ext cx="407880" cy="247680"/>
          </a:xfrm>
          <a:prstGeom prst="rect">
            <a:avLst/>
          </a:prstGeom>
          <a:ln w="0">
            <a:noFill/>
          </a:ln>
        </p:spPr>
      </p:pic>
      <p:sp>
        <p:nvSpPr>
          <p:cNvPr id="242" name="object 96"/>
          <p:cNvSpPr/>
          <p:nvPr/>
        </p:nvSpPr>
        <p:spPr>
          <a:xfrm>
            <a:off x="0" y="6452640"/>
            <a:ext cx="9141840" cy="36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noFill/>
          <a:ln w="9144">
            <a:solidFill>
              <a:srgbClr val="477BB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object 101"/>
          <p:cNvSpPr/>
          <p:nvPr/>
        </p:nvSpPr>
        <p:spPr>
          <a:xfrm>
            <a:off x="535680" y="1141920"/>
            <a:ext cx="8085960" cy="836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</p:txBody>
      </p:sp>
      <p:sp>
        <p:nvSpPr>
          <p:cNvPr id="244" name="ZoneTexte 23"/>
          <p:cNvSpPr/>
          <p:nvPr/>
        </p:nvSpPr>
        <p:spPr>
          <a:xfrm>
            <a:off x="838080" y="2133720"/>
            <a:ext cx="7541640" cy="255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5" name="Rectangle 244"/>
          <p:cNvSpPr/>
          <p:nvPr/>
        </p:nvSpPr>
        <p:spPr>
          <a:xfrm>
            <a:off x="540000" y="967320"/>
            <a:ext cx="8099640" cy="2896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</a:pPr>
            <a:endParaRPr lang="fr-FR" sz="2000" b="0" strike="noStrike" spc="-1" dirty="0"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</a:pPr>
            <a:endParaRPr lang="fr-FR" sz="2000" b="0" strike="noStrike" spc="-1" dirty="0"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b="1" strike="noStrike" spc="-1" dirty="0">
                <a:latin typeface="Arial Narrow" panose="020B0606020202030204" pitchFamily="34" charset="0"/>
              </a:rPr>
              <a:t>La stigmatisation en santé mentale a un fort impact sur le quotidien des personnes touchées.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 Si les représentations de la maladie mentale dans la société ont évolué au cours des dernières décennies,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la stigmatisation reste très forte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. </a:t>
            </a:r>
          </a:p>
          <a:p>
            <a:pPr algn="just">
              <a:lnSpc>
                <a:spcPct val="100000"/>
              </a:lnSpc>
            </a:pPr>
            <a:endParaRPr lang="fr-FR" sz="2000" b="0" strike="noStrike" spc="-1" dirty="0"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fr-FR" sz="2000" b="0" strike="noStrike" spc="-1" dirty="0">
                <a:latin typeface="Arial Narrow" panose="020B0606020202030204" pitchFamily="34" charset="0"/>
              </a:rPr>
              <a:t>Des initiatives permettent de lutter contre celle-ci : des actions militantes, éducatives, ainsi que des actions basées sur le contact individuel avec une personne atteinte d'un trouble psychique.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object 54"/>
          <p:cNvSpPr/>
          <p:nvPr/>
        </p:nvSpPr>
        <p:spPr>
          <a:xfrm>
            <a:off x="0" y="0"/>
            <a:ext cx="9137520" cy="537480"/>
          </a:xfrm>
          <a:custGeom>
            <a:avLst/>
            <a:gdLst/>
            <a:ahLst/>
            <a:cxnLst/>
            <a:rect l="l" t="t" r="r" b="b"/>
            <a:pathLst>
              <a:path w="9139555" h="539750">
                <a:moveTo>
                  <a:pt x="9139428" y="0"/>
                </a:moveTo>
                <a:lnTo>
                  <a:pt x="0" y="0"/>
                </a:lnTo>
                <a:lnTo>
                  <a:pt x="0" y="539496"/>
                </a:lnTo>
                <a:lnTo>
                  <a:pt x="9139428" y="539496"/>
                </a:lnTo>
                <a:lnTo>
                  <a:pt x="9139428" y="0"/>
                </a:lnTo>
                <a:close/>
              </a:path>
            </a:pathLst>
          </a:custGeom>
          <a:solidFill>
            <a:srgbClr val="006F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object 55"/>
          <p:cNvSpPr/>
          <p:nvPr/>
        </p:nvSpPr>
        <p:spPr>
          <a:xfrm>
            <a:off x="117360" y="658440"/>
            <a:ext cx="351360" cy="357840"/>
          </a:xfrm>
          <a:custGeom>
            <a:avLst/>
            <a:gdLst/>
            <a:ahLst/>
            <a:cxnLst/>
            <a:rect l="l" t="t" r="r" b="b"/>
            <a:pathLst>
              <a:path w="353695" h="360044">
                <a:moveTo>
                  <a:pt x="353568" y="0"/>
                </a:moveTo>
                <a:lnTo>
                  <a:pt x="180911" y="121539"/>
                </a:lnTo>
                <a:lnTo>
                  <a:pt x="22847" y="29718"/>
                </a:lnTo>
                <a:lnTo>
                  <a:pt x="118071" y="185547"/>
                </a:lnTo>
                <a:lnTo>
                  <a:pt x="0" y="359664"/>
                </a:lnTo>
                <a:lnTo>
                  <a:pt x="172656" y="238760"/>
                </a:lnTo>
                <a:lnTo>
                  <a:pt x="331355" y="330581"/>
                </a:lnTo>
                <a:lnTo>
                  <a:pt x="274218" y="238760"/>
                </a:lnTo>
                <a:lnTo>
                  <a:pt x="235496" y="174752"/>
                </a:lnTo>
                <a:lnTo>
                  <a:pt x="271043" y="121539"/>
                </a:lnTo>
                <a:lnTo>
                  <a:pt x="353568" y="0"/>
                </a:lnTo>
                <a:close/>
              </a:path>
            </a:pathLst>
          </a:custGeom>
          <a:solidFill>
            <a:srgbClr val="006FC5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535680" y="572400"/>
            <a:ext cx="8225280" cy="115560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400" b="0" strike="noStrike" spc="-1" dirty="0">
                <a:solidFill>
                  <a:srgbClr val="0071C5"/>
                </a:solidFill>
                <a:latin typeface="Impact"/>
                <a:ea typeface="NSimSun"/>
              </a:rPr>
              <a:t>LUTTER CONTRE LA STIGMATISATION</a:t>
            </a:r>
            <a:endParaRPr lang="fr-FR" sz="2400" b="0" strike="noStrike" spc="-1" dirty="0">
              <a:latin typeface="Arial"/>
            </a:endParaRPr>
          </a:p>
        </p:txBody>
      </p:sp>
      <p:pic>
        <p:nvPicPr>
          <p:cNvPr id="249" name="object 56"/>
          <p:cNvPicPr/>
          <p:nvPr/>
        </p:nvPicPr>
        <p:blipFill>
          <a:blip r:embed="rId2"/>
          <a:stretch/>
        </p:blipFill>
        <p:spPr>
          <a:xfrm>
            <a:off x="48600" y="6553080"/>
            <a:ext cx="407880" cy="247680"/>
          </a:xfrm>
          <a:prstGeom prst="rect">
            <a:avLst/>
          </a:prstGeom>
          <a:ln w="0">
            <a:noFill/>
          </a:ln>
        </p:spPr>
      </p:pic>
      <p:sp>
        <p:nvSpPr>
          <p:cNvPr id="250" name="object 57"/>
          <p:cNvSpPr/>
          <p:nvPr/>
        </p:nvSpPr>
        <p:spPr>
          <a:xfrm>
            <a:off x="0" y="6452640"/>
            <a:ext cx="9141840" cy="36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noFill/>
          <a:ln w="9144">
            <a:solidFill>
              <a:srgbClr val="477BB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object 63"/>
          <p:cNvSpPr/>
          <p:nvPr/>
        </p:nvSpPr>
        <p:spPr>
          <a:xfrm>
            <a:off x="535680" y="1141920"/>
            <a:ext cx="8085960" cy="836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</p:txBody>
      </p:sp>
      <p:sp>
        <p:nvSpPr>
          <p:cNvPr id="252" name="ZoneTexte 1"/>
          <p:cNvSpPr/>
          <p:nvPr/>
        </p:nvSpPr>
        <p:spPr>
          <a:xfrm>
            <a:off x="838080" y="2133720"/>
            <a:ext cx="7541640" cy="255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Rectangle 252"/>
          <p:cNvSpPr/>
          <p:nvPr/>
        </p:nvSpPr>
        <p:spPr>
          <a:xfrm>
            <a:off x="598500" y="1181700"/>
            <a:ext cx="8099640" cy="511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006FC5"/>
                </a:solidFill>
                <a:latin typeface="Arial Narrow" panose="020B0606020202030204" pitchFamily="34" charset="0"/>
              </a:rPr>
              <a:t>Extrait du projet associatif de l’Unafam 2017-2022</a:t>
            </a:r>
            <a:endParaRPr lang="fr-FR" sz="2000" b="0" strike="noStrike" spc="-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006FC5"/>
                </a:solidFill>
                <a:latin typeface="Arial Narrow" panose="020B0606020202030204" pitchFamily="34" charset="0"/>
              </a:rPr>
              <a:t>Axe3: déstigmatisation et défense des intérêts communs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br>
              <a:rPr sz="2000" dirty="0">
                <a:latin typeface="Arial Narrow" panose="020B0606020202030204" pitchFamily="34" charset="0"/>
              </a:rPr>
            </a:br>
            <a:r>
              <a:rPr lang="fr-FR" sz="2000" b="0" strike="noStrike" spc="-1" dirty="0">
                <a:latin typeface="Arial Narrow" panose="020B0606020202030204" pitchFamily="34" charset="0"/>
              </a:rPr>
              <a:t>Pour que le grand public et les pouvoirs publics puissent mieux  comprendre les maladies psychiques et leurs conséquences  pour la personne malade et son entourage,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l’Unafam organise des événements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, comme «</a:t>
            </a:r>
            <a:r>
              <a:rPr lang="fr-FR" sz="2000" b="0" strike="noStrike" spc="-1" dirty="0" err="1">
                <a:latin typeface="Arial Narrow" panose="020B0606020202030204" pitchFamily="34" charset="0"/>
              </a:rPr>
              <a:t>Psycyclette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» ou les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Semaines d’Information sur la Santé Mentale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. L’objectif est de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donner la parole aux personnes malades et à leur entourage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 pour que la maladie psychique ne soit plus un tabou.</a:t>
            </a:r>
          </a:p>
          <a:p>
            <a:pPr algn="just">
              <a:lnSpc>
                <a:spcPct val="100000"/>
              </a:lnSpc>
            </a:pPr>
            <a:br>
              <a:rPr sz="2000" dirty="0">
                <a:latin typeface="Arial Narrow" panose="020B0606020202030204" pitchFamily="34" charset="0"/>
              </a:rPr>
            </a:br>
            <a:r>
              <a:rPr lang="fr-FR" sz="2000" b="0" strike="noStrike" spc="-1" dirty="0">
                <a:latin typeface="Arial Narrow" panose="020B0606020202030204" pitchFamily="34" charset="0"/>
              </a:rPr>
              <a:t>L’Unafam édite également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des dépliants, des affiches et réalise des clips, émet des communiqués de presse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, saisissant toutes les occasions pour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expliquer les troubles psychiques au grand public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fr-FR" sz="2000" b="0" strike="noStrike" spc="-1" dirty="0">
                <a:latin typeface="Arial Narrow" panose="020B0606020202030204" pitchFamily="34" charset="0"/>
              </a:rPr>
              <a:t>Pour toucher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les professionnels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 qui peuvent être en contact avec des personnes malades dans le cadre de leurs fonctions, l’Unafam dispense </a:t>
            </a:r>
            <a:r>
              <a:rPr lang="fr-FR" sz="2000" b="1" strike="noStrike" spc="-1" dirty="0">
                <a:latin typeface="Arial Narrow" panose="020B0606020202030204" pitchFamily="34" charset="0"/>
              </a:rPr>
              <a:t>des formations externes et des sessions de sensibilisation</a:t>
            </a:r>
            <a:r>
              <a:rPr lang="fr-FR" sz="2000" b="0" strike="noStrike" spc="-1" dirty="0"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fr-FR" sz="2000" b="0" strike="noStrike" spc="-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object 2"/>
          <p:cNvSpPr/>
          <p:nvPr/>
        </p:nvSpPr>
        <p:spPr>
          <a:xfrm>
            <a:off x="0" y="0"/>
            <a:ext cx="9137520" cy="537480"/>
          </a:xfrm>
          <a:custGeom>
            <a:avLst/>
            <a:gdLst/>
            <a:ahLst/>
            <a:cxnLst/>
            <a:rect l="l" t="t" r="r" b="b"/>
            <a:pathLst>
              <a:path w="9139555" h="539750">
                <a:moveTo>
                  <a:pt x="9139428" y="0"/>
                </a:moveTo>
                <a:lnTo>
                  <a:pt x="0" y="0"/>
                </a:lnTo>
                <a:lnTo>
                  <a:pt x="0" y="539496"/>
                </a:lnTo>
                <a:lnTo>
                  <a:pt x="9139428" y="539496"/>
                </a:lnTo>
                <a:lnTo>
                  <a:pt x="9139428" y="0"/>
                </a:lnTo>
                <a:close/>
              </a:path>
            </a:pathLst>
          </a:custGeom>
          <a:solidFill>
            <a:srgbClr val="006FC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3" name="object 3"/>
          <p:cNvSpPr/>
          <p:nvPr/>
        </p:nvSpPr>
        <p:spPr>
          <a:xfrm>
            <a:off x="117360" y="658440"/>
            <a:ext cx="351360" cy="357840"/>
          </a:xfrm>
          <a:custGeom>
            <a:avLst/>
            <a:gdLst/>
            <a:ahLst/>
            <a:cxnLst/>
            <a:rect l="l" t="t" r="r" b="b"/>
            <a:pathLst>
              <a:path w="353695" h="360044">
                <a:moveTo>
                  <a:pt x="353568" y="0"/>
                </a:moveTo>
                <a:lnTo>
                  <a:pt x="180911" y="121539"/>
                </a:lnTo>
                <a:lnTo>
                  <a:pt x="22847" y="29718"/>
                </a:lnTo>
                <a:lnTo>
                  <a:pt x="118071" y="185547"/>
                </a:lnTo>
                <a:lnTo>
                  <a:pt x="0" y="359664"/>
                </a:lnTo>
                <a:lnTo>
                  <a:pt x="172656" y="238760"/>
                </a:lnTo>
                <a:lnTo>
                  <a:pt x="331355" y="330581"/>
                </a:lnTo>
                <a:lnTo>
                  <a:pt x="274218" y="238760"/>
                </a:lnTo>
                <a:lnTo>
                  <a:pt x="235496" y="174752"/>
                </a:lnTo>
                <a:lnTo>
                  <a:pt x="271043" y="121539"/>
                </a:lnTo>
                <a:lnTo>
                  <a:pt x="353568" y="0"/>
                </a:lnTo>
                <a:close/>
              </a:path>
            </a:pathLst>
          </a:custGeom>
          <a:solidFill>
            <a:srgbClr val="006FC5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535680" y="572400"/>
            <a:ext cx="8225280" cy="115560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fr-FR" sz="2400" b="0" strike="noStrike" spc="-1" dirty="0">
                <a:solidFill>
                  <a:srgbClr val="0071C5"/>
                </a:solidFill>
                <a:latin typeface="Impact"/>
              </a:rPr>
              <a:t>PROJET TERRITORIAL DE SANTE MENTALE DE L’ISERE</a:t>
            </a:r>
            <a:endParaRPr lang="fr-FR" sz="2400" b="0" strike="noStrike" spc="-1" dirty="0">
              <a:latin typeface="Arial"/>
            </a:endParaRPr>
          </a:p>
        </p:txBody>
      </p:sp>
      <p:pic>
        <p:nvPicPr>
          <p:cNvPr id="325" name="object 5"/>
          <p:cNvPicPr/>
          <p:nvPr/>
        </p:nvPicPr>
        <p:blipFill>
          <a:blip r:embed="rId2"/>
          <a:stretch/>
        </p:blipFill>
        <p:spPr>
          <a:xfrm>
            <a:off x="48600" y="6553080"/>
            <a:ext cx="407880" cy="247680"/>
          </a:xfrm>
          <a:prstGeom prst="rect">
            <a:avLst/>
          </a:prstGeom>
          <a:ln w="0">
            <a:noFill/>
          </a:ln>
        </p:spPr>
      </p:pic>
      <p:sp>
        <p:nvSpPr>
          <p:cNvPr id="326" name="object 6"/>
          <p:cNvSpPr/>
          <p:nvPr/>
        </p:nvSpPr>
        <p:spPr>
          <a:xfrm>
            <a:off x="0" y="6452640"/>
            <a:ext cx="9141840" cy="36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noFill/>
          <a:ln w="9144">
            <a:solidFill>
              <a:srgbClr val="477BB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object 7"/>
          <p:cNvSpPr/>
          <p:nvPr/>
        </p:nvSpPr>
        <p:spPr>
          <a:xfrm>
            <a:off x="535680" y="1141920"/>
            <a:ext cx="8085960" cy="836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lang="fr-FR" sz="1800" b="0" strike="noStrike" spc="-1">
              <a:latin typeface="Arial"/>
            </a:endParaRPr>
          </a:p>
        </p:txBody>
      </p:sp>
      <p:sp>
        <p:nvSpPr>
          <p:cNvPr id="328" name="ZoneTexte 8"/>
          <p:cNvSpPr/>
          <p:nvPr/>
        </p:nvSpPr>
        <p:spPr>
          <a:xfrm>
            <a:off x="356400" y="2169720"/>
            <a:ext cx="878760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6FC5"/>
                </a:solidFill>
                <a:latin typeface="Arial Narrow"/>
                <a:ea typeface="DejaVu Sans"/>
              </a:rPr>
              <a:t>L’UNAFAM 38 </a:t>
            </a:r>
            <a:r>
              <a:rPr lang="fr-FR" sz="2400" b="1" spc="-1" dirty="0">
                <a:solidFill>
                  <a:srgbClr val="006FC5"/>
                </a:solidFill>
                <a:latin typeface="Arial Narrow"/>
                <a:ea typeface="DejaVu Sans"/>
              </a:rPr>
              <a:t>est porteur d’un projet </a:t>
            </a:r>
            <a:r>
              <a:rPr lang="fr-FR" sz="2400" b="1" strike="noStrike" spc="-1" dirty="0">
                <a:solidFill>
                  <a:srgbClr val="006FC5"/>
                </a:solidFill>
                <a:latin typeface="Arial Narrow"/>
                <a:ea typeface="DejaVu Sans"/>
              </a:rPr>
              <a:t>PTSM Isère pour la création d’un </a:t>
            </a:r>
            <a:r>
              <a:rPr lang="fr-FR" sz="2400" b="1" strike="noStrike" spc="-1" dirty="0" err="1">
                <a:solidFill>
                  <a:srgbClr val="006FC5"/>
                </a:solidFill>
                <a:latin typeface="Arial Narrow"/>
                <a:ea typeface="DejaVu Sans"/>
              </a:rPr>
              <a:t>ClubHouse</a:t>
            </a:r>
            <a:r>
              <a:rPr lang="fr-FR" sz="2400" b="1" strike="noStrike" spc="-1" dirty="0">
                <a:solidFill>
                  <a:srgbClr val="006FC5"/>
                </a:solidFill>
                <a:latin typeface="Arial Narrow"/>
                <a:ea typeface="DejaVu Sans"/>
              </a:rPr>
              <a:t> à Grenoble.</a:t>
            </a:r>
            <a:endParaRPr lang="fr-FR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6FC5"/>
                </a:solidFill>
                <a:latin typeface="Arial Narrow"/>
                <a:ea typeface="DejaVu Sans"/>
              </a:rPr>
              <a:t>Voir la fiche action PTSM C 4.2  </a:t>
            </a:r>
            <a:endParaRPr lang="fr-FR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2043000" y="2874960"/>
            <a:ext cx="5055840" cy="55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b="0" strike="noStrike" spc="-1">
                <a:solidFill>
                  <a:srgbClr val="0071C5"/>
                </a:solidFill>
                <a:latin typeface="Impact"/>
              </a:rPr>
              <a:t>Merci pour votre attention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542</Words>
  <Application>Microsoft Office PowerPoint</Application>
  <PresentationFormat>Affichage à l'écran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Impact</vt:lpstr>
      <vt:lpstr>Symbol</vt:lpstr>
      <vt:lpstr>Wingdings</vt:lpstr>
      <vt:lpstr>Office Theme</vt:lpstr>
      <vt:lpstr>Office Theme</vt:lpstr>
      <vt:lpstr>Assemblée Générale du RéHPsy </vt:lpstr>
      <vt:lpstr>Présentation PowerPoint</vt:lpstr>
      <vt:lpstr>LUTTER CONTRE LA STIGMATISATION</vt:lpstr>
      <vt:lpstr>LUTTER CONTRE LA STIGMATISATION</vt:lpstr>
      <vt:lpstr>LUTTER CONTRE LA STIGMATISATION</vt:lpstr>
      <vt:lpstr>PROJET TERRITORIAL DE SANTE MENTALE DE L’ISERE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Utilisateur Microsoft Office</dc:creator>
  <dc:description/>
  <cp:lastModifiedBy>michelle Piérard</cp:lastModifiedBy>
  <cp:revision>57</cp:revision>
  <cp:lastPrinted>2021-11-22T12:06:45Z</cp:lastPrinted>
  <dcterms:created xsi:type="dcterms:W3CDTF">2021-09-30T06:53:41Z</dcterms:created>
  <dcterms:modified xsi:type="dcterms:W3CDTF">2021-12-03T11:29:36Z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2021-09-30T00:00:00Z</vt:filetime>
  </property>
  <property fmtid="{D5CDD505-2E9C-101B-9397-08002B2CF9AE}" pid="5" name="Notes">
    <vt:r8>1</vt:r8>
  </property>
  <property fmtid="{D5CDD505-2E9C-101B-9397-08002B2CF9AE}" pid="6" name="PresentationFormat">
    <vt:lpwstr>Affichage à l'écran (4:3)</vt:lpwstr>
  </property>
  <property fmtid="{D5CDD505-2E9C-101B-9397-08002B2CF9AE}" pid="7" name="Slides">
    <vt:r8>20</vt:r8>
  </property>
</Properties>
</file>